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82" r:id="rId5"/>
    <p:sldId id="273" r:id="rId6"/>
    <p:sldId id="271" r:id="rId7"/>
    <p:sldId id="285" r:id="rId8"/>
    <p:sldId id="283" r:id="rId9"/>
    <p:sldId id="284" r:id="rId10"/>
    <p:sldId id="274" r:id="rId11"/>
    <p:sldId id="280" r:id="rId12"/>
    <p:sldId id="258" r:id="rId13"/>
    <p:sldId id="281" r:id="rId1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6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268" y="-708"/>
      </p:cViewPr>
      <p:guideLst>
        <p:guide orient="horz" pos="168"/>
        <p:guide orient="horz" pos="4593"/>
        <p:guide orient="horz" pos="3357"/>
        <p:guide orient="horz" pos="558"/>
        <p:guide orient="horz" pos="4611"/>
        <p:guide orient="horz" pos="2658"/>
        <p:guide pos="1959"/>
        <p:guide pos="1777"/>
        <p:guide pos="278"/>
        <p:guide pos="3457"/>
        <p:guide pos="5127"/>
        <p:guide pos="1327"/>
        <p:guide pos="206"/>
        <p:guide pos="49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A65C2-D4EF-40B3-9582-BEBB66AF9B9D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BCC36-ACCD-4E31-91BD-C878AC87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CC36-ACCD-4E31-91BD-C878AC8775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A8E1"/>
                </a:solidFill>
                <a:latin typeface="FreeSetDemiC"/>
                <a:cs typeface="FreeSetDem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A8E1"/>
                </a:solidFill>
                <a:latin typeface="FreeSetDemiC"/>
                <a:cs typeface="FreeSetDem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A8E1"/>
                </a:solidFill>
                <a:latin typeface="FreeSetDemiC"/>
                <a:cs typeface="FreeSetDem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9390" y="876047"/>
            <a:ext cx="5334619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A8E1"/>
                </a:solidFill>
                <a:latin typeface="FreeSetDemiC"/>
                <a:cs typeface="FreeSetDem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7449" y="1962536"/>
            <a:ext cx="5061585" cy="3753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6.jpeg"/><Relationship Id="rId18" Type="http://schemas.openxmlformats.org/officeDocument/2006/relationships/image" Target="../media/image43.png"/><Relationship Id="rId3" Type="http://schemas.openxmlformats.org/officeDocument/2006/relationships/image" Target="../media/image37.jpe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0.png"/><Relationship Id="rId5" Type="http://schemas.openxmlformats.org/officeDocument/2006/relationships/image" Target="../media/image38.jpeg"/><Relationship Id="rId15" Type="http://schemas.openxmlformats.org/officeDocument/2006/relationships/image" Target="../media/image34.png"/><Relationship Id="rId10" Type="http://schemas.openxmlformats.org/officeDocument/2006/relationships/image" Target="../media/image2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med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 descr="Asset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712" y="2104660"/>
            <a:ext cx="10714111" cy="5458190"/>
          </a:xfrm>
          <a:prstGeom prst="rect">
            <a:avLst/>
          </a:prstGeom>
        </p:spPr>
      </p:pic>
      <p:pic>
        <p:nvPicPr>
          <p:cNvPr id="80" name="Рисунок 79" descr="Asse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520" y="531768"/>
            <a:ext cx="4240360" cy="1022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1" y="1"/>
            <a:ext cx="4506900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3"/>
          <p:cNvSpPr txBox="1">
            <a:spLocks noGrp="1"/>
          </p:cNvSpPr>
          <p:nvPr>
            <p:ph type="title"/>
          </p:nvPr>
        </p:nvSpPr>
        <p:spPr>
          <a:xfrm>
            <a:off x="506696" y="933411"/>
            <a:ext cx="370810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Отделение восстановительной медицины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object 70"/>
          <p:cNvSpPr txBox="1"/>
          <p:nvPr/>
        </p:nvSpPr>
        <p:spPr>
          <a:xfrm>
            <a:off x="251105" y="2787749"/>
            <a:ext cx="4255796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35" dirty="0" smtClean="0">
                <a:solidFill>
                  <a:schemeClr val="bg1"/>
                </a:solidFill>
                <a:cs typeface="Arial"/>
              </a:rPr>
              <a:t>Иглорефлексотерапия;</a:t>
            </a: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Магнитофорез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;</a:t>
            </a:r>
            <a:endParaRPr lang="en-US" spc="35" dirty="0" smtClean="0">
              <a:solidFill>
                <a:schemeClr val="bg1"/>
              </a:solidFill>
              <a:cs typeface="Arial"/>
            </a:endParaRP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Фонофорез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;</a:t>
            </a:r>
            <a:endParaRPr lang="en-US" spc="35" dirty="0" smtClean="0">
              <a:solidFill>
                <a:schemeClr val="bg1"/>
              </a:solidFill>
              <a:cs typeface="Arial"/>
            </a:endParaRP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35" dirty="0" smtClean="0">
                <a:solidFill>
                  <a:schemeClr val="bg1"/>
                </a:solidFill>
                <a:cs typeface="Arial"/>
              </a:rPr>
              <a:t>Ультрафиолетовое облучение (УФО);</a:t>
            </a:r>
            <a:endParaRPr lang="en-US" spc="35" dirty="0" smtClean="0">
              <a:solidFill>
                <a:schemeClr val="bg1"/>
              </a:solidFill>
              <a:cs typeface="Arial"/>
            </a:endParaRP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35" dirty="0" smtClean="0">
                <a:solidFill>
                  <a:schemeClr val="bg1"/>
                </a:solidFill>
                <a:cs typeface="Arial"/>
              </a:rPr>
              <a:t>Массаж;</a:t>
            </a: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55" dirty="0" err="1" smtClean="0">
                <a:solidFill>
                  <a:schemeClr val="bg1"/>
                </a:solidFill>
                <a:cs typeface="Arial"/>
              </a:rPr>
              <a:t>Электромиостимуляция</a:t>
            </a:r>
            <a:r>
              <a:rPr lang="ru-RU" spc="55" dirty="0" smtClean="0">
                <a:solidFill>
                  <a:schemeClr val="bg1"/>
                </a:solidFill>
                <a:cs typeface="Arial"/>
              </a:rPr>
              <a:t>;</a:t>
            </a: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55" dirty="0" smtClean="0">
                <a:solidFill>
                  <a:schemeClr val="bg1"/>
                </a:solidFill>
                <a:cs typeface="Arial"/>
              </a:rPr>
              <a:t>Лазеротерапия;</a:t>
            </a:r>
          </a:p>
          <a:p>
            <a:pPr marL="184150" marR="6350" lvl="0" indent="-284400">
              <a:buFont typeface="Arial" panose="020B0604020202020204" pitchFamily="34" charset="0"/>
              <a:buChar char="•"/>
              <a:defRPr/>
            </a:pPr>
            <a:r>
              <a:rPr lang="ru-RU" spc="55" dirty="0" smtClean="0">
                <a:solidFill>
                  <a:schemeClr val="bg1"/>
                </a:solidFill>
                <a:cs typeface="Arial"/>
              </a:rPr>
              <a:t>Внутривенное лазерное</a:t>
            </a:r>
            <a:br>
              <a:rPr lang="ru-RU" spc="55" dirty="0" smtClean="0">
                <a:solidFill>
                  <a:schemeClr val="bg1"/>
                </a:solidFill>
                <a:cs typeface="Arial"/>
              </a:rPr>
            </a:br>
            <a:r>
              <a:rPr lang="ru-RU" spc="55" dirty="0" smtClean="0">
                <a:solidFill>
                  <a:schemeClr val="bg1"/>
                </a:solidFill>
                <a:cs typeface="Arial"/>
              </a:rPr>
              <a:t>  облучение крови (ВЛОК);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Гальванизация;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Дарсонвализация; 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Магнитотерапия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СМТ-терапия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Электрофорез;  </a:t>
            </a:r>
          </a:p>
          <a:p>
            <a:pPr marL="285750" indent="-2844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Ультразвуковая терапия .</a:t>
            </a:r>
            <a:r>
              <a:rPr lang="ru-RU" spc="55" dirty="0" smtClean="0">
                <a:solidFill>
                  <a:schemeClr val="bg1"/>
                </a:solidFill>
                <a:cs typeface="Arial"/>
              </a:rPr>
              <a:t>	</a:t>
            </a:r>
            <a:endParaRPr lang="ru-RU" sz="1400" spc="45" dirty="0">
              <a:solidFill>
                <a:prstClr val="white">
                  <a:lumMod val="95000"/>
                </a:prstClr>
              </a:solidFill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01FF55-FB66-4B0C-85F8-6FC34F84078B}"/>
              </a:ext>
            </a:extLst>
          </p:cNvPr>
          <p:cNvSpPr txBox="1"/>
          <p:nvPr/>
        </p:nvSpPr>
        <p:spPr>
          <a:xfrm>
            <a:off x="6929553" y="3409103"/>
            <a:ext cx="135761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Медведовский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Олег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Давидович</a:t>
            </a: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Массажист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EFD7E5-3AB9-449F-A83E-D144852856B9}"/>
              </a:ext>
            </a:extLst>
          </p:cNvPr>
          <p:cNvSpPr txBox="1"/>
          <p:nvPr/>
        </p:nvSpPr>
        <p:spPr>
          <a:xfrm>
            <a:off x="4956031" y="1151886"/>
            <a:ext cx="136607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Махнович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Екатерина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Владимировна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Врач-невролог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5EB329-0735-4F4E-80C2-E7EBD34458F1}"/>
              </a:ext>
            </a:extLst>
          </p:cNvPr>
          <p:cNvSpPr txBox="1"/>
          <p:nvPr/>
        </p:nvSpPr>
        <p:spPr>
          <a:xfrm>
            <a:off x="6833149" y="1247122"/>
            <a:ext cx="1550424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Макарова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Елена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Владимировна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Врач-рефлексотерапевт, </a:t>
            </a:r>
          </a:p>
          <a:p>
            <a:pPr algn="ctr">
              <a:lnSpc>
                <a:spcPts val="1400"/>
              </a:lnSpc>
            </a:pPr>
            <a:r>
              <a:rPr lang="ru-RU" sz="1000" dirty="0" err="1">
                <a:solidFill>
                  <a:srgbClr val="003A63"/>
                </a:solidFill>
              </a:rPr>
              <a:t>гирудотерапевт</a:t>
            </a:r>
            <a:endParaRPr lang="ru-RU" sz="1000" dirty="0">
              <a:solidFill>
                <a:srgbClr val="003A6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67ADBCA-E22F-48CE-B1DB-3EE8847A77D2}"/>
              </a:ext>
            </a:extLst>
          </p:cNvPr>
          <p:cNvSpPr txBox="1"/>
          <p:nvPr/>
        </p:nvSpPr>
        <p:spPr>
          <a:xfrm>
            <a:off x="4985686" y="3420448"/>
            <a:ext cx="13067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Австриевская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Марина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Георгиевна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Врач-физиотерапевт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4080A21-AA37-4CF7-8874-48464B66BF93}"/>
              </a:ext>
            </a:extLst>
          </p:cNvPr>
          <p:cNvSpPr txBox="1"/>
          <p:nvPr/>
        </p:nvSpPr>
        <p:spPr>
          <a:xfrm>
            <a:off x="8598962" y="1247122"/>
            <a:ext cx="139551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Золотова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Наталья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Александровна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Медсестра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F3312FC-3837-4F2B-B546-2AFC1D1576F4}"/>
              </a:ext>
            </a:extLst>
          </p:cNvPr>
          <p:cNvSpPr txBox="1"/>
          <p:nvPr/>
        </p:nvSpPr>
        <p:spPr>
          <a:xfrm>
            <a:off x="8824467" y="3397187"/>
            <a:ext cx="110491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Пантелина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Виктория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Викторовна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Медсестра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66820" y="2406166"/>
            <a:ext cx="944500" cy="944500"/>
          </a:xfrm>
          <a:prstGeom prst="ellipse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36111" y="232840"/>
            <a:ext cx="944500" cy="944500"/>
          </a:xfrm>
          <a:prstGeom prst="ellipse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04863" y="232840"/>
            <a:ext cx="944127" cy="944500"/>
          </a:xfrm>
          <a:prstGeom prst="ellipse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36111" y="2426466"/>
            <a:ext cx="944500" cy="944500"/>
          </a:xfrm>
          <a:prstGeom prst="ellipse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66820" y="264485"/>
            <a:ext cx="944500" cy="944500"/>
          </a:xfrm>
          <a:prstGeom prst="ellipse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904676" y="2426466"/>
            <a:ext cx="944500" cy="944500"/>
          </a:xfrm>
          <a:prstGeom prst="ellipse">
            <a:avLst/>
          </a:prstGeom>
        </p:spPr>
      </p:pic>
      <p:pic>
        <p:nvPicPr>
          <p:cNvPr id="2050" name="Picture 2" descr="D:\masha\work\niar_new\preza\photo\pnf_4610-pnf_461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06901" y="4402146"/>
            <a:ext cx="6186499" cy="3160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/>
          <p:cNvSpPr txBox="1">
            <a:spLocks noGrp="1"/>
          </p:cNvSpPr>
          <p:nvPr>
            <p:ph type="title"/>
          </p:nvPr>
        </p:nvSpPr>
        <p:spPr>
          <a:xfrm>
            <a:off x="1065500" y="266033"/>
            <a:ext cx="291437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B0F0"/>
                </a:solidFill>
                <a:latin typeface="+mj-lt"/>
              </a:rPr>
              <a:t>Наша команда</a:t>
            </a:r>
            <a:endParaRPr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1" name="Рисунок 30" descr="Asset 4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8613" y="266033"/>
            <a:ext cx="615697" cy="612649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2401FF55-FB66-4B0C-85F8-6FC34F84078B}"/>
              </a:ext>
            </a:extLst>
          </p:cNvPr>
          <p:cNvSpPr txBox="1"/>
          <p:nvPr/>
        </p:nvSpPr>
        <p:spPr>
          <a:xfrm>
            <a:off x="217121" y="4390790"/>
            <a:ext cx="135761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Медведовский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Олег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Давидович</a:t>
            </a: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Массажист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BEFD7E5-3AB9-449F-A83E-D144852856B9}"/>
              </a:ext>
            </a:extLst>
          </p:cNvPr>
          <p:cNvSpPr txBox="1"/>
          <p:nvPr/>
        </p:nvSpPr>
        <p:spPr>
          <a:xfrm>
            <a:off x="5609415" y="4390790"/>
            <a:ext cx="136607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Махнович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Екатерина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Владимировна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Врач-невролог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0BCB75B-495D-4A7F-BB40-26DDC6012CA5}"/>
              </a:ext>
            </a:extLst>
          </p:cNvPr>
          <p:cNvSpPr txBox="1"/>
          <p:nvPr/>
        </p:nvSpPr>
        <p:spPr>
          <a:xfrm>
            <a:off x="-29928" y="2239797"/>
            <a:ext cx="185171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Галкина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Ольга Николаевна</a:t>
            </a: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Главный врач, терапевт-кардиолог, </a:t>
            </a: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Врач семейной практики и </a:t>
            </a: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функциональной диагностики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45EB329-0735-4F4E-80C2-E7EBD34458F1}"/>
              </a:ext>
            </a:extLst>
          </p:cNvPr>
          <p:cNvSpPr txBox="1"/>
          <p:nvPr/>
        </p:nvSpPr>
        <p:spPr>
          <a:xfrm>
            <a:off x="7305399" y="2239797"/>
            <a:ext cx="1550424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Макарова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Елена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Владимировна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Врач-рефлексотерапевт, </a:t>
            </a:r>
          </a:p>
          <a:p>
            <a:pPr algn="ctr">
              <a:lnSpc>
                <a:spcPts val="1400"/>
              </a:lnSpc>
            </a:pPr>
            <a:r>
              <a:rPr lang="ru-RU" sz="1000" dirty="0" err="1">
                <a:solidFill>
                  <a:srgbClr val="003A63"/>
                </a:solidFill>
              </a:rPr>
              <a:t>гирудотерапевт</a:t>
            </a:r>
            <a:endParaRPr lang="ru-RU" sz="1000" dirty="0">
              <a:solidFill>
                <a:srgbClr val="003A63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FF03952-4A96-4CFA-9D84-CA43BF37AC6C}"/>
              </a:ext>
            </a:extLst>
          </p:cNvPr>
          <p:cNvSpPr txBox="1"/>
          <p:nvPr/>
        </p:nvSpPr>
        <p:spPr>
          <a:xfrm>
            <a:off x="1814066" y="4390790"/>
            <a:ext cx="181652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Мустафетова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 smtClean="0">
                <a:solidFill>
                  <a:srgbClr val="0070C0"/>
                </a:solidFill>
              </a:rPr>
              <a:t>Айя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Есеновна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дерматолог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CD8C566-340B-4947-9FE5-6C6BBC27EC28}"/>
              </a:ext>
            </a:extLst>
          </p:cNvPr>
          <p:cNvSpPr txBox="1"/>
          <p:nvPr/>
        </p:nvSpPr>
        <p:spPr>
          <a:xfrm>
            <a:off x="3617631" y="4390790"/>
            <a:ext cx="1802095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Довлатбекян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Мерри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 smtClean="0">
                <a:solidFill>
                  <a:srgbClr val="0070C0"/>
                </a:solidFill>
              </a:rPr>
              <a:t>Вазгеновна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Врач-терапевт, эндокринолог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67ADBCA-E22F-48CE-B1DB-3EE8847A77D2}"/>
              </a:ext>
            </a:extLst>
          </p:cNvPr>
          <p:cNvSpPr txBox="1"/>
          <p:nvPr/>
        </p:nvSpPr>
        <p:spPr>
          <a:xfrm>
            <a:off x="2068943" y="2239797"/>
            <a:ext cx="130676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Австриевская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Марина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Георгиевна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Врач-физиотерапевт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722C3BE-6B1E-486D-A09F-9A011150C35F}"/>
              </a:ext>
            </a:extLst>
          </p:cNvPr>
          <p:cNvSpPr txBox="1"/>
          <p:nvPr/>
        </p:nvSpPr>
        <p:spPr>
          <a:xfrm>
            <a:off x="3995939" y="2239797"/>
            <a:ext cx="104547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Внукова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Анастасия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Андреевна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 Врач-терапевт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9CCCF9E-3842-4BAB-9F1B-F329D54BAE2D}"/>
              </a:ext>
            </a:extLst>
          </p:cNvPr>
          <p:cNvSpPr txBox="1"/>
          <p:nvPr/>
        </p:nvSpPr>
        <p:spPr>
          <a:xfrm>
            <a:off x="5529265" y="2239797"/>
            <a:ext cx="152637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Гезгиева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 err="1" smtClean="0">
                <a:solidFill>
                  <a:srgbClr val="0070C0"/>
                </a:solidFill>
              </a:rPr>
              <a:t>Айшат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Каримовна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000" dirty="0">
                <a:solidFill>
                  <a:srgbClr val="003A63"/>
                </a:solidFill>
              </a:rPr>
              <a:t> Врач акушер-гинеколог</a:t>
            </a:r>
            <a:r>
              <a:rPr lang="ru-RU" sz="1000" dirty="0" smtClean="0">
                <a:solidFill>
                  <a:srgbClr val="003A63"/>
                </a:solidFill>
              </a:rPr>
              <a:t>,</a:t>
            </a:r>
          </a:p>
          <a:p>
            <a:pPr algn="ctr"/>
            <a:r>
              <a:rPr lang="ru-RU" sz="1000" dirty="0" smtClean="0">
                <a:solidFill>
                  <a:srgbClr val="003A63"/>
                </a:solidFill>
              </a:rPr>
              <a:t> </a:t>
            </a:r>
            <a:r>
              <a:rPr lang="ru-RU" sz="1000" dirty="0">
                <a:solidFill>
                  <a:srgbClr val="003A63"/>
                </a:solidFill>
              </a:rPr>
              <a:t>специалист УЗИ</a:t>
            </a:r>
          </a:p>
        </p:txBody>
      </p:sp>
      <p:sp>
        <p:nvSpPr>
          <p:cNvPr id="79" name="Полилиния: фигура 13">
            <a:extLst>
              <a:ext uri="{FF2B5EF4-FFF2-40B4-BE49-F238E27FC236}">
                <a16:creationId xmlns="" xmlns:a16="http://schemas.microsoft.com/office/drawing/2014/main" id="{C95C2C56-6B2A-4EE3-89E2-25D9D9DE9F02}"/>
              </a:ext>
            </a:extLst>
          </p:cNvPr>
          <p:cNvSpPr/>
          <p:nvPr/>
        </p:nvSpPr>
        <p:spPr>
          <a:xfrm>
            <a:off x="2978824" y="3951969"/>
            <a:ext cx="2281258" cy="1176273"/>
          </a:xfrm>
          <a:custGeom>
            <a:avLst/>
            <a:gdLst>
              <a:gd name="connsiteX0" fmla="*/ 0 w 2281258"/>
              <a:gd name="connsiteY0" fmla="*/ 0 h 1176273"/>
              <a:gd name="connsiteX1" fmla="*/ 2281258 w 2281258"/>
              <a:gd name="connsiteY1" fmla="*/ 0 h 1176273"/>
              <a:gd name="connsiteX2" fmla="*/ 2281258 w 2281258"/>
              <a:gd name="connsiteY2" fmla="*/ 1176273 h 1176273"/>
              <a:gd name="connsiteX3" fmla="*/ 0 w 2281258"/>
              <a:gd name="connsiteY3" fmla="*/ 1176273 h 1176273"/>
              <a:gd name="connsiteX4" fmla="*/ 0 w 2281258"/>
              <a:gd name="connsiteY4" fmla="*/ 0 h 11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258" h="1176273">
                <a:moveTo>
                  <a:pt x="0" y="0"/>
                </a:moveTo>
                <a:lnTo>
                  <a:pt x="2281258" y="0"/>
                </a:lnTo>
                <a:lnTo>
                  <a:pt x="2281258" y="1176273"/>
                </a:lnTo>
                <a:lnTo>
                  <a:pt x="0" y="11762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/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9" y="1225515"/>
            <a:ext cx="944500" cy="944500"/>
          </a:xfrm>
          <a:prstGeom prst="ellipse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04080A21-AA37-4CF7-8874-48464B66BF93}"/>
              </a:ext>
            </a:extLst>
          </p:cNvPr>
          <p:cNvSpPr txBox="1"/>
          <p:nvPr/>
        </p:nvSpPr>
        <p:spPr>
          <a:xfrm>
            <a:off x="9071026" y="2239797"/>
            <a:ext cx="1395510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Золотова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Наталья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Александровна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Медсестра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F3312FC-3837-4F2B-B546-2AFC1D1576F4}"/>
              </a:ext>
            </a:extLst>
          </p:cNvPr>
          <p:cNvSpPr txBox="1"/>
          <p:nvPr/>
        </p:nvSpPr>
        <p:spPr>
          <a:xfrm>
            <a:off x="343470" y="6333171"/>
            <a:ext cx="110491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Пантелина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Виктория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Викторовна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Медсестра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AE9A288-EE88-4B19-9AFB-E06E553F1FCC}"/>
              </a:ext>
            </a:extLst>
          </p:cNvPr>
          <p:cNvSpPr txBox="1"/>
          <p:nvPr/>
        </p:nvSpPr>
        <p:spPr>
          <a:xfrm>
            <a:off x="2038632" y="6333171"/>
            <a:ext cx="136739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Ямщикова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Светлана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Григорьевна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дерматолог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699E77D-9B87-4CCD-A05E-5D38434018B0}"/>
              </a:ext>
            </a:extLst>
          </p:cNvPr>
          <p:cNvSpPr txBox="1"/>
          <p:nvPr/>
        </p:nvSpPr>
        <p:spPr>
          <a:xfrm>
            <a:off x="3769915" y="6333171"/>
            <a:ext cx="1497526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Барханоева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Мадина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Исаевна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 акушер-гинеколог,</a:t>
            </a: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 специалист УЗИ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245D1FDC-AC8E-4132-AA8A-4CC0374D1708}"/>
              </a:ext>
            </a:extLst>
          </p:cNvPr>
          <p:cNvSpPr txBox="1"/>
          <p:nvPr/>
        </p:nvSpPr>
        <p:spPr>
          <a:xfrm>
            <a:off x="9292012" y="4390790"/>
            <a:ext cx="106888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Геращенко 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Людмила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Юрьевна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Врач-кардиолог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A7EC5568-6E73-4AC2-84D6-3EADE779E111}"/>
              </a:ext>
            </a:extLst>
          </p:cNvPr>
          <p:cNvSpPr txBox="1"/>
          <p:nvPr/>
        </p:nvSpPr>
        <p:spPr>
          <a:xfrm>
            <a:off x="7172350" y="4390790"/>
            <a:ext cx="181652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Серебрякова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Ольга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Викторовна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дерматолог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934F498-6514-49A0-A837-ACEAFC99C0D9}"/>
              </a:ext>
            </a:extLst>
          </p:cNvPr>
          <p:cNvSpPr txBox="1"/>
          <p:nvPr/>
        </p:nvSpPr>
        <p:spPr>
          <a:xfrm>
            <a:off x="5683505" y="6333171"/>
            <a:ext cx="121789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Уржинова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Доржоханда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 smtClean="0">
                <a:solidFill>
                  <a:srgbClr val="0070C0"/>
                </a:solidFill>
              </a:rPr>
              <a:t>Дабаевна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Врач-терапевт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D6B7DC2B-D2D2-41A1-9822-29375AAC3B08}"/>
              </a:ext>
            </a:extLst>
          </p:cNvPr>
          <p:cNvSpPr txBox="1"/>
          <p:nvPr/>
        </p:nvSpPr>
        <p:spPr>
          <a:xfrm>
            <a:off x="7403182" y="6333171"/>
            <a:ext cx="1354858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Сысоев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Александр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Михайлович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Врач-уролог, онколог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50077" y="1225515"/>
            <a:ext cx="944500" cy="944500"/>
          </a:xfrm>
          <a:prstGeom prst="ellipse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6428" y="1225702"/>
            <a:ext cx="944500" cy="944125"/>
          </a:xfrm>
          <a:prstGeom prst="ellipse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20402" y="1225515"/>
            <a:ext cx="944105" cy="944500"/>
          </a:xfrm>
          <a:prstGeom prst="ellipse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608361" y="1225515"/>
            <a:ext cx="944500" cy="944500"/>
          </a:xfrm>
          <a:prstGeom prst="ellipse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354390" y="1225515"/>
            <a:ext cx="944127" cy="944500"/>
          </a:xfrm>
          <a:prstGeom prst="ellipse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23679" y="3408153"/>
            <a:ext cx="944500" cy="944500"/>
          </a:xfrm>
          <a:prstGeom prst="ellipse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50077" y="3408153"/>
            <a:ext cx="944500" cy="944500"/>
          </a:xfrm>
          <a:prstGeom prst="ellipse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046428" y="3408153"/>
            <a:ext cx="944500" cy="944500"/>
          </a:xfrm>
          <a:prstGeom prst="ellipse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820204" y="3408153"/>
            <a:ext cx="944500" cy="944500"/>
          </a:xfrm>
          <a:prstGeom prst="ellipse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8361" y="3408153"/>
            <a:ext cx="944500" cy="944500"/>
          </a:xfrm>
          <a:prstGeom prst="ellipse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9354203" y="3408153"/>
            <a:ext cx="944500" cy="944500"/>
          </a:xfrm>
          <a:prstGeom prst="ellipse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23679" y="5362450"/>
            <a:ext cx="944500" cy="944500"/>
          </a:xfrm>
          <a:prstGeom prst="ellipse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250077" y="5362450"/>
            <a:ext cx="944500" cy="944500"/>
          </a:xfrm>
          <a:prstGeom prst="ellipse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046428" y="5362450"/>
            <a:ext cx="944500" cy="944500"/>
          </a:xfrm>
          <a:prstGeom prst="ellipse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820204" y="5362450"/>
            <a:ext cx="944500" cy="944500"/>
          </a:xfrm>
          <a:prstGeom prst="ellipse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703072" y="5362450"/>
            <a:ext cx="755077" cy="944500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ma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14762" y="1"/>
            <a:ext cx="6178638" cy="75628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" y="1"/>
            <a:ext cx="4506900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3"/>
          <p:cNvSpPr txBox="1">
            <a:spLocks noGrp="1"/>
          </p:cNvSpPr>
          <p:nvPr>
            <p:ph type="title"/>
          </p:nvPr>
        </p:nvSpPr>
        <p:spPr>
          <a:xfrm>
            <a:off x="506696" y="933411"/>
            <a:ext cx="370810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Контакты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bject 70"/>
          <p:cNvSpPr txBox="1"/>
          <p:nvPr/>
        </p:nvSpPr>
        <p:spPr>
          <a:xfrm>
            <a:off x="506696" y="2018656"/>
            <a:ext cx="3635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chemeClr val="bg1"/>
              </a:buClr>
              <a:buSzPct val="105000"/>
            </a:pPr>
            <a:r>
              <a:rPr lang="ru-RU" dirty="0" smtClean="0">
                <a:solidFill>
                  <a:schemeClr val="bg1"/>
                </a:solidFill>
              </a:rPr>
              <a:t>Как добраться общественным транспортом от м. «</a:t>
            </a:r>
            <a:r>
              <a:rPr lang="ru-RU" dirty="0" err="1" smtClean="0">
                <a:solidFill>
                  <a:schemeClr val="bg1"/>
                </a:solidFill>
              </a:rPr>
              <a:t>Алтуфьево</a:t>
            </a:r>
            <a:r>
              <a:rPr lang="ru-RU" dirty="0" smtClean="0">
                <a:solidFill>
                  <a:schemeClr val="bg1"/>
                </a:solidFill>
              </a:rPr>
              <a:t>»:</a:t>
            </a:r>
            <a:endParaRPr>
              <a:solidFill>
                <a:schemeClr val="bg1"/>
              </a:solidFill>
              <a:ea typeface="Roboto Light" pitchFamily="2" charset="0"/>
              <a:cs typeface="FreeSetC Book"/>
            </a:endParaRPr>
          </a:p>
        </p:txBody>
      </p:sp>
      <p:sp>
        <p:nvSpPr>
          <p:cNvPr id="29" name="object 70"/>
          <p:cNvSpPr txBox="1"/>
          <p:nvPr/>
        </p:nvSpPr>
        <p:spPr>
          <a:xfrm>
            <a:off x="506696" y="2731530"/>
            <a:ext cx="3671588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Clr>
                <a:schemeClr val="bg1"/>
              </a:buClr>
              <a:buSzPct val="105000"/>
            </a:pPr>
            <a:r>
              <a:rPr lang="ru-RU" sz="1400" dirty="0" err="1" smtClean="0">
                <a:solidFill>
                  <a:schemeClr val="bg1"/>
                </a:solidFill>
              </a:rPr>
              <a:t>м.Алтуфьево</a:t>
            </a:r>
            <a:r>
              <a:rPr lang="ru-RU" sz="1400" dirty="0" smtClean="0">
                <a:solidFill>
                  <a:schemeClr val="bg1"/>
                </a:solidFill>
              </a:rPr>
              <a:t>, 1 вагон из центра, из стеклянных дверей налево, далее по переходу и выход на улицу налево к магазину Перекресток. 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Сразу у выхода из метро остановка: </a:t>
            </a:r>
            <a:r>
              <a:rPr lang="ru-RU" sz="1400" b="1" dirty="0" smtClean="0">
                <a:solidFill>
                  <a:schemeClr val="bg1"/>
                </a:solidFill>
              </a:rPr>
              <a:t>автобус 815 или маршрутное такси 592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Проезд до остановки</a:t>
            </a:r>
            <a:r>
              <a:rPr lang="ru-RU" sz="1400" dirty="0" smtClean="0">
                <a:solidFill>
                  <a:schemeClr val="bg1"/>
                </a:solidFill>
              </a:rPr>
              <a:t> " Улица Псковская д.12"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Ориентировочно время в пути </a:t>
            </a:r>
            <a:r>
              <a:rPr lang="ru-RU" sz="1400" b="1" dirty="0" smtClean="0">
                <a:solidFill>
                  <a:schemeClr val="bg1"/>
                </a:solidFill>
              </a:rPr>
              <a:t>10-12 минут</a:t>
            </a:r>
            <a:r>
              <a:rPr lang="ru-RU" sz="1400" dirty="0" smtClean="0">
                <a:solidFill>
                  <a:schemeClr val="bg1"/>
                </a:solidFill>
              </a:rPr>
              <a:t>. Клиника находится рядом с магазином «</a:t>
            </a:r>
            <a:r>
              <a:rPr lang="ru-RU" sz="1400" dirty="0" err="1" smtClean="0">
                <a:solidFill>
                  <a:schemeClr val="bg1"/>
                </a:solidFill>
              </a:rPr>
              <a:t>ВкусВилл</a:t>
            </a:r>
            <a:r>
              <a:rPr lang="ru-RU" sz="1400" dirty="0" smtClean="0">
                <a:solidFill>
                  <a:schemeClr val="bg1"/>
                </a:solidFill>
              </a:rPr>
              <a:t>»</a:t>
            </a:r>
            <a:endParaRPr sz="1400">
              <a:solidFill>
                <a:schemeClr val="bg1"/>
              </a:solidFill>
              <a:ea typeface="Roboto Light" pitchFamily="2" charset="0"/>
              <a:cs typeface="FreeSetC Book"/>
            </a:endParaRPr>
          </a:p>
        </p:txBody>
      </p:sp>
      <p:sp>
        <p:nvSpPr>
          <p:cNvPr id="30" name="object 70"/>
          <p:cNvSpPr txBox="1"/>
          <p:nvPr/>
        </p:nvSpPr>
        <p:spPr>
          <a:xfrm>
            <a:off x="506696" y="4885797"/>
            <a:ext cx="367158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Как добраться от МЦД </a:t>
            </a:r>
            <a:r>
              <a:rPr lang="ru-RU" sz="1400" b="1" dirty="0" err="1" smtClean="0">
                <a:solidFill>
                  <a:schemeClr val="bg1"/>
                </a:solidFill>
              </a:rPr>
              <a:t>Лианозово</a:t>
            </a:r>
            <a:r>
              <a:rPr lang="ru-RU" sz="1400" b="1" dirty="0" smtClean="0">
                <a:solidFill>
                  <a:schemeClr val="bg1"/>
                </a:solidFill>
              </a:rPr>
              <a:t> (D2):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Выход из МЦД в сторону рынка. Перейти через пешеходный переход, повернуть налево в сторону магазина "Лента". 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Обойти "Ленту" с левой стороны, перейти через ж/</a:t>
            </a:r>
            <a:r>
              <a:rPr lang="ru-RU" sz="1400" dirty="0" err="1" smtClean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 пути и двигаться прямо.</a:t>
            </a:r>
            <a:endParaRPr sz="1400">
              <a:solidFill>
                <a:schemeClr val="bg1"/>
              </a:solidFill>
              <a:ea typeface="Roboto Light" pitchFamily="2" charset="0"/>
              <a:cs typeface="FreeSet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0040" y="2999758"/>
            <a:ext cx="359332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70"/>
              </a:lnSpc>
              <a:spcBef>
                <a:spcPts val="100"/>
              </a:spcBef>
            </a:pPr>
            <a:r>
              <a:rPr sz="3000" b="1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+</a:t>
            </a:r>
            <a:r>
              <a:rPr sz="3000" b="1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7(</a:t>
            </a:r>
            <a:r>
              <a:rPr lang="ru-RU" sz="3000" b="1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98</a:t>
            </a:r>
            <a:r>
              <a:rPr sz="3000" b="1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5</a:t>
            </a:r>
            <a:r>
              <a:rPr sz="3000" b="1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)</a:t>
            </a:r>
            <a:r>
              <a:rPr sz="3000" b="1" spc="-35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 </a:t>
            </a:r>
            <a:r>
              <a:rPr lang="ru-RU" sz="3000" b="1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260</a:t>
            </a:r>
            <a:r>
              <a:rPr sz="3000" b="1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–1</a:t>
            </a:r>
            <a:r>
              <a:rPr lang="ru-RU" sz="3000" b="1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5</a:t>
            </a:r>
            <a:r>
              <a:rPr sz="3000" b="1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–</a:t>
            </a:r>
            <a:r>
              <a:rPr lang="ru-RU" sz="3000" b="1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</a:rPr>
              <a:t>66</a:t>
            </a:r>
            <a:endParaRPr sz="3000">
              <a:latin typeface="Roboto Medium" pitchFamily="2" charset="0"/>
              <a:ea typeface="Roboto Medium" pitchFamily="2" charset="0"/>
              <a:cs typeface="Myriad Pro"/>
            </a:endParaRPr>
          </a:p>
          <a:p>
            <a:pPr marL="76200">
              <a:lnSpc>
                <a:spcPts val="3570"/>
              </a:lnSpc>
            </a:pPr>
            <a:r>
              <a:rPr lang="en-US" sz="3000" b="1" spc="-10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  <a:hlinkClick r:id="rId2"/>
              </a:rPr>
              <a:t>m</a:t>
            </a:r>
            <a:r>
              <a:rPr sz="3000" b="1" spc="-1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  <a:hlinkClick r:id="rId2"/>
              </a:rPr>
              <a:t>ed</a:t>
            </a:r>
            <a:r>
              <a:rPr lang="ru-RU" sz="3000" b="1" spc="-10" dirty="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  <a:hlinkClick r:id="rId2"/>
              </a:rPr>
              <a:t>-</a:t>
            </a:r>
            <a:r>
              <a:rPr lang="en-US" sz="3000" spc="-10" dirty="0" err="1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  <a:hlinkClick r:id="rId2"/>
              </a:rPr>
              <a:t>altufevo</a:t>
            </a:r>
            <a:r>
              <a:rPr sz="3000" b="1" spc="-10" smtClean="0">
                <a:solidFill>
                  <a:srgbClr val="FFFFFF"/>
                </a:solidFill>
                <a:latin typeface="Roboto Medium" pitchFamily="2" charset="0"/>
                <a:ea typeface="Roboto Medium" pitchFamily="2" charset="0"/>
                <a:cs typeface="Myriad Pro"/>
                <a:hlinkClick r:id="rId2"/>
              </a:rPr>
              <a:t>.ru</a:t>
            </a:r>
            <a:endParaRPr sz="3000">
              <a:latin typeface="Roboto Medium" pitchFamily="2" charset="0"/>
              <a:ea typeface="Roboto Medium" pitchFamily="2" charset="0"/>
              <a:cs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 descr="Asset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2" y="1843212"/>
            <a:ext cx="10193395" cy="5157663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953212" y="6291058"/>
            <a:ext cx="1398270" cy="21287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sz="1300" spc="-10">
                <a:solidFill>
                  <a:srgbClr val="FFFFFF"/>
                </a:solidFill>
                <a:ea typeface="Roboto Light" pitchFamily="2" charset="0"/>
                <a:cs typeface="FreeSetLightC"/>
              </a:rPr>
              <a:t>опыта</a:t>
            </a:r>
            <a:r>
              <a:rPr sz="1300" spc="-50">
                <a:solidFill>
                  <a:srgbClr val="FFFFFF"/>
                </a:solidFill>
                <a:ea typeface="Roboto Light" pitchFamily="2" charset="0"/>
                <a:cs typeface="FreeSetLightC"/>
              </a:rPr>
              <a:t> </a:t>
            </a: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работы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09641" y="5544593"/>
            <a:ext cx="1085850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221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FreeSetLightC"/>
              </a:rPr>
              <a:t>более</a:t>
            </a:r>
            <a:endParaRPr sz="2100">
              <a:latin typeface="Roboto Light" pitchFamily="2" charset="0"/>
              <a:ea typeface="Roboto Light" pitchFamily="2" charset="0"/>
              <a:cs typeface="FreeSetLightC"/>
            </a:endParaRPr>
          </a:p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6</a:t>
            </a:r>
            <a:r>
              <a:rPr sz="2600" spc="-85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лет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79108" y="6236273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02692" y="5914902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4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25665" y="4433716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39784" y="4569566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4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96346" y="3525015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5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14626" y="3525015"/>
            <a:ext cx="1346835" cy="0"/>
          </a:xfrm>
          <a:custGeom>
            <a:avLst/>
            <a:gdLst/>
            <a:ahLst/>
            <a:cxnLst/>
            <a:rect l="l" t="t" r="r" b="b"/>
            <a:pathLst>
              <a:path w="1346834">
                <a:moveTo>
                  <a:pt x="0" y="0"/>
                </a:moveTo>
                <a:lnTo>
                  <a:pt x="134640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4" name="Рисунок 123" descr="Asse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235" y="5581412"/>
            <a:ext cx="3236929" cy="780262"/>
          </a:xfrm>
          <a:prstGeom prst="rect">
            <a:avLst/>
          </a:prstGeom>
        </p:spPr>
      </p:pic>
      <p:sp>
        <p:nvSpPr>
          <p:cNvPr id="29" name="object 86"/>
          <p:cNvSpPr txBox="1"/>
          <p:nvPr/>
        </p:nvSpPr>
        <p:spPr>
          <a:xfrm>
            <a:off x="1772242" y="4010640"/>
            <a:ext cx="1632236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16</a:t>
            </a:r>
            <a:r>
              <a:rPr sz="2600" spc="-85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 </a:t>
            </a:r>
            <a:r>
              <a:rPr lang="ru-RU" sz="2600" spc="-3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врачей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34" name="object 80"/>
          <p:cNvSpPr txBox="1"/>
          <p:nvPr/>
        </p:nvSpPr>
        <p:spPr>
          <a:xfrm>
            <a:off x="1817668" y="4475296"/>
            <a:ext cx="1530248" cy="43088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различных</a:t>
            </a:r>
          </a:p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специальностей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35" name="object 80"/>
          <p:cNvSpPr txBox="1"/>
          <p:nvPr/>
        </p:nvSpPr>
        <p:spPr>
          <a:xfrm>
            <a:off x="3677492" y="3579624"/>
            <a:ext cx="1398270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медицинских услуг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36" name="object 86"/>
          <p:cNvSpPr txBox="1"/>
          <p:nvPr/>
        </p:nvSpPr>
        <p:spPr>
          <a:xfrm>
            <a:off x="3833921" y="2804878"/>
            <a:ext cx="1085850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221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FreeSetLightC"/>
              </a:rPr>
              <a:t>более</a:t>
            </a:r>
            <a:endParaRPr sz="2100">
              <a:latin typeface="Roboto Light" pitchFamily="2" charset="0"/>
              <a:ea typeface="Roboto Light" pitchFamily="2" charset="0"/>
              <a:cs typeface="FreeSetLightC"/>
            </a:endParaRPr>
          </a:p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1 000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37" name="object 80"/>
          <p:cNvSpPr txBox="1"/>
          <p:nvPr/>
        </p:nvSpPr>
        <p:spPr>
          <a:xfrm>
            <a:off x="5561894" y="3589051"/>
            <a:ext cx="1398270" cy="37959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лабораторных исследований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38" name="object 86"/>
          <p:cNvSpPr txBox="1"/>
          <p:nvPr/>
        </p:nvSpPr>
        <p:spPr>
          <a:xfrm>
            <a:off x="5718323" y="2804878"/>
            <a:ext cx="1085850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221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FreeSetLightC"/>
              </a:rPr>
              <a:t>более</a:t>
            </a:r>
            <a:endParaRPr sz="2100">
              <a:latin typeface="Roboto Light" pitchFamily="2" charset="0"/>
              <a:ea typeface="Roboto Light" pitchFamily="2" charset="0"/>
              <a:cs typeface="FreeSetLightC"/>
            </a:endParaRPr>
          </a:p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1 500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39" name="object 80"/>
          <p:cNvSpPr txBox="1"/>
          <p:nvPr/>
        </p:nvSpPr>
        <p:spPr>
          <a:xfrm>
            <a:off x="7211503" y="4633602"/>
            <a:ext cx="1398270" cy="21287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пациентов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40" name="object 86"/>
          <p:cNvSpPr txBox="1"/>
          <p:nvPr/>
        </p:nvSpPr>
        <p:spPr>
          <a:xfrm>
            <a:off x="6956979" y="3868283"/>
            <a:ext cx="1894788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221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Roboto Light" pitchFamily="2" charset="0"/>
                <a:ea typeface="Roboto Light" pitchFamily="2" charset="0"/>
                <a:cs typeface="FreeSetLightC"/>
              </a:rPr>
              <a:t>более</a:t>
            </a:r>
            <a:endParaRPr sz="2100">
              <a:latin typeface="Roboto Light" pitchFamily="2" charset="0"/>
              <a:ea typeface="Roboto Light" pitchFamily="2" charset="0"/>
              <a:cs typeface="FreeSetLightC"/>
            </a:endParaRPr>
          </a:p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1 000 000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41" name="object 80"/>
          <p:cNvSpPr txBox="1"/>
          <p:nvPr/>
        </p:nvSpPr>
        <p:spPr>
          <a:xfrm>
            <a:off x="8187668" y="6008248"/>
            <a:ext cx="1398270" cy="43088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медицинских</a:t>
            </a:r>
          </a:p>
          <a:p>
            <a:pPr marL="121920" marR="113664" algn="ctr">
              <a:lnSpc>
                <a:spcPts val="1300"/>
              </a:lnSpc>
              <a:spcBef>
                <a:spcPts val="359"/>
              </a:spcBef>
            </a:pPr>
            <a:r>
              <a:rPr lang="ru-RU" sz="1300" spc="-10" dirty="0" smtClean="0">
                <a:solidFill>
                  <a:srgbClr val="FFFFFF"/>
                </a:solidFill>
                <a:ea typeface="Roboto Light" pitchFamily="2" charset="0"/>
                <a:cs typeface="FreeSetLightC"/>
              </a:rPr>
              <a:t>профилей</a:t>
            </a:r>
            <a:endParaRPr sz="1300">
              <a:ea typeface="Roboto Light" pitchFamily="2" charset="0"/>
              <a:cs typeface="FreeSetLightC"/>
            </a:endParaRPr>
          </a:p>
        </p:txBody>
      </p:sp>
      <p:sp>
        <p:nvSpPr>
          <p:cNvPr id="42" name="object 86"/>
          <p:cNvSpPr txBox="1"/>
          <p:nvPr/>
        </p:nvSpPr>
        <p:spPr>
          <a:xfrm>
            <a:off x="8296962" y="5478604"/>
            <a:ext cx="108585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10"/>
              </a:lnSpc>
            </a:pPr>
            <a:r>
              <a:rPr lang="ru-RU" sz="2600" dirty="0" smtClean="0">
                <a:solidFill>
                  <a:srgbClr val="FFFFFF"/>
                </a:solidFill>
                <a:latin typeface="Roboto Black" pitchFamily="2" charset="0"/>
                <a:ea typeface="Roboto Black" pitchFamily="2" charset="0"/>
                <a:cs typeface="FreeSetBoldC"/>
              </a:rPr>
              <a:t>12</a:t>
            </a:r>
            <a:endParaRPr sz="2600">
              <a:latin typeface="Roboto Black" pitchFamily="2" charset="0"/>
              <a:ea typeface="Roboto Black" pitchFamily="2" charset="0"/>
              <a:cs typeface="FreeSetBoldC"/>
            </a:endParaRPr>
          </a:p>
        </p:txBody>
      </p:sp>
      <p:sp>
        <p:nvSpPr>
          <p:cNvPr id="23" name="object 3"/>
          <p:cNvSpPr txBox="1">
            <a:spLocks/>
          </p:cNvSpPr>
          <p:nvPr/>
        </p:nvSpPr>
        <p:spPr>
          <a:xfrm>
            <a:off x="2480876" y="863223"/>
            <a:ext cx="573164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+mj-lt"/>
                <a:ea typeface="Roboto Medium" pitchFamily="2" charset="0"/>
                <a:cs typeface="FreeSetDemiC"/>
              </a:rPr>
              <a:t>Клиника НИРМЕДИК в цифрах</a:t>
            </a:r>
            <a:endParaRPr kumimoji="0" lang="ru-RU" sz="3400" b="1" i="0" u="none" strike="noStrike" kern="0" cap="none" spc="-30" normalizeH="0" baseline="0" noProof="0" dirty="0">
              <a:ln>
                <a:noFill/>
              </a:ln>
              <a:solidFill>
                <a:srgbClr val="00A8E1"/>
              </a:solidFill>
              <a:effectLst/>
              <a:uLnTx/>
              <a:uFillTx/>
              <a:latin typeface="+mj-lt"/>
              <a:ea typeface="Roboto Medium" pitchFamily="2" charset="0"/>
              <a:cs typeface="FreeSetDem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>
            <a:spLocks/>
          </p:cNvSpPr>
          <p:nvPr/>
        </p:nvSpPr>
        <p:spPr>
          <a:xfrm>
            <a:off x="5361283" y="333973"/>
            <a:ext cx="23031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+mj-lt"/>
                <a:ea typeface="Roboto Medium" pitchFamily="2" charset="0"/>
                <a:cs typeface="FreeSetDemiC"/>
              </a:rPr>
              <a:t>О клинике</a:t>
            </a:r>
            <a:endParaRPr kumimoji="0" lang="ru-RU" sz="3400" b="1" i="0" u="none" strike="noStrike" kern="0" cap="none" spc="-30" normalizeH="0" baseline="0" noProof="0" dirty="0">
              <a:ln>
                <a:noFill/>
              </a:ln>
              <a:solidFill>
                <a:srgbClr val="00A8E1"/>
              </a:solidFill>
              <a:effectLst/>
              <a:uLnTx/>
              <a:uFillTx/>
              <a:latin typeface="+mj-lt"/>
              <a:ea typeface="Roboto Medium" pitchFamily="2" charset="0"/>
              <a:cs typeface="FreeSetDem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77699" y="1687398"/>
            <a:ext cx="4990264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Многопрофильная клиника с 20-летним стажем;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Более 16 врачебных специальностей;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Современное оборудование последнего поколения;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Доступное расположение (метро + МЦД);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Выезды на дом;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Аптечный пункт при клинике.</a:t>
            </a:r>
            <a:endParaRPr sz="2000">
              <a:solidFill>
                <a:srgbClr val="003A63"/>
              </a:solidFill>
              <a:latin typeface="Roboto Light" pitchFamily="2" charset="0"/>
              <a:ea typeface="Roboto Light" pitchFamily="2" charset="0"/>
              <a:cs typeface="FreeSetC Boo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762299" y="5373278"/>
            <a:ext cx="31235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A8E1"/>
                </a:solidFill>
                <a:latin typeface="+mj-lt"/>
                <a:ea typeface="Roboto Medium" pitchFamily="2" charset="0"/>
                <a:cs typeface="FreeSetDemiC"/>
              </a:rPr>
              <a:t>Ул. Псковская, д.9, к.1</a:t>
            </a:r>
            <a:endParaRPr sz="2300" b="1">
              <a:latin typeface="+mj-lt"/>
              <a:ea typeface="Roboto Medium" pitchFamily="2" charset="0"/>
              <a:cs typeface="FreeSetDemiC"/>
            </a:endParaRPr>
          </a:p>
        </p:txBody>
      </p:sp>
      <p:pic>
        <p:nvPicPr>
          <p:cNvPr id="74" name="Рисунок 73" descr="Asse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0" y="6494868"/>
            <a:ext cx="2098040" cy="505732"/>
          </a:xfrm>
          <a:prstGeom prst="rect">
            <a:avLst/>
          </a:prstGeom>
        </p:spPr>
      </p:pic>
      <p:pic>
        <p:nvPicPr>
          <p:cNvPr id="75" name="Рисунок 74" descr="Asset 8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89563" y="5328306"/>
            <a:ext cx="295657" cy="387097"/>
          </a:xfrm>
          <a:prstGeom prst="rect">
            <a:avLst/>
          </a:prstGeom>
        </p:spPr>
      </p:pic>
      <p:pic>
        <p:nvPicPr>
          <p:cNvPr id="76" name="Рисунок 75" descr="Asset 9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52266" y="266700"/>
            <a:ext cx="615697" cy="612649"/>
          </a:xfrm>
          <a:prstGeom prst="rect">
            <a:avLst/>
          </a:prstGeom>
        </p:spPr>
      </p:pic>
      <p:pic>
        <p:nvPicPr>
          <p:cNvPr id="77" name="Рисунок 76" descr="Asset 1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8576" y="1708"/>
            <a:ext cx="4907528" cy="7573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sset 4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52266" y="263793"/>
            <a:ext cx="612649" cy="612649"/>
          </a:xfrm>
          <a:prstGeom prst="rect">
            <a:avLst/>
          </a:prstGeom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5361283" y="333973"/>
            <a:ext cx="4024017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+mj-lt"/>
                <a:ea typeface="Roboto Medium" pitchFamily="2" charset="0"/>
                <a:cs typeface="FreeSetDemiC"/>
              </a:rPr>
              <a:t>Почему мы лучшие</a:t>
            </a:r>
            <a:endParaRPr kumimoji="0" lang="ru-RU" sz="3400" b="1" i="0" u="none" strike="noStrike" kern="0" cap="none" spc="-30" normalizeH="0" baseline="0" noProof="0" dirty="0">
              <a:ln>
                <a:noFill/>
              </a:ln>
              <a:solidFill>
                <a:srgbClr val="00A8E1"/>
              </a:solidFill>
              <a:effectLst/>
              <a:uLnTx/>
              <a:uFillTx/>
              <a:latin typeface="+mj-lt"/>
              <a:ea typeface="Roboto Medium" pitchFamily="2" charset="0"/>
              <a:cs typeface="FreeSetDem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77699" y="1687398"/>
            <a:ext cx="499026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Высококвалифицированная медицинская помощь;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Индивидуальный подход к каждому пациенту;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Полная защита персональных данных;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Записаться на приём можно лично </a:t>
            </a:r>
            <a:br>
              <a:rPr lang="ru-RU" sz="2000" dirty="0" smtClean="0">
                <a:solidFill>
                  <a:srgbClr val="003A63"/>
                </a:solidFill>
              </a:rPr>
            </a:br>
            <a:r>
              <a:rPr lang="ru-RU" sz="2000" dirty="0" smtClean="0">
                <a:solidFill>
                  <a:srgbClr val="003A63"/>
                </a:solidFill>
              </a:rPr>
              <a:t>и </a:t>
            </a:r>
            <a:r>
              <a:rPr lang="ru-RU" sz="2000" dirty="0" err="1" smtClean="0">
                <a:solidFill>
                  <a:srgbClr val="003A63"/>
                </a:solidFill>
              </a:rPr>
              <a:t>онлайн</a:t>
            </a:r>
            <a:r>
              <a:rPr lang="ru-RU" sz="2000" dirty="0" smtClean="0">
                <a:solidFill>
                  <a:srgbClr val="003A63"/>
                </a:solidFill>
              </a:rPr>
              <a:t>;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Соблюдаем стандарты оказания медицинской помощи.</a:t>
            </a:r>
            <a:endParaRPr sz="2000">
              <a:solidFill>
                <a:srgbClr val="003A63"/>
              </a:solidFill>
              <a:latin typeface="Roboto Light" pitchFamily="2" charset="0"/>
              <a:ea typeface="Roboto Light" pitchFamily="2" charset="0"/>
              <a:cs typeface="FreeSetC Book"/>
            </a:endParaRPr>
          </a:p>
        </p:txBody>
      </p:sp>
      <p:pic>
        <p:nvPicPr>
          <p:cNvPr id="74" name="Рисунок 73" descr="Asset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380" y="6494868"/>
            <a:ext cx="2098040" cy="505732"/>
          </a:xfrm>
          <a:prstGeom prst="rect">
            <a:avLst/>
          </a:prstGeom>
        </p:spPr>
      </p:pic>
      <p:pic>
        <p:nvPicPr>
          <p:cNvPr id="77" name="Рисунок 76" descr="Asset 1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8576" y="1708"/>
            <a:ext cx="4907527" cy="75735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500" y="266033"/>
            <a:ext cx="25921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00B0F0"/>
                </a:solidFill>
                <a:latin typeface="+mj-lt"/>
              </a:rPr>
              <a:t>Н</a:t>
            </a:r>
            <a:r>
              <a:rPr b="1" smtClean="0">
                <a:solidFill>
                  <a:srgbClr val="00B0F0"/>
                </a:solidFill>
                <a:latin typeface="+mj-lt"/>
              </a:rPr>
              <a:t>аправления</a:t>
            </a:r>
            <a:endParaRPr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1" name="object 70"/>
          <p:cNvSpPr txBox="1"/>
          <p:nvPr/>
        </p:nvSpPr>
        <p:spPr>
          <a:xfrm>
            <a:off x="798800" y="2729469"/>
            <a:ext cx="4328822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Терапия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</a:rPr>
              <a:t>Гинекология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  <a:ea typeface="Roboto Light" pitchFamily="2" charset="0"/>
                <a:cs typeface="FreeSetC Book"/>
              </a:rPr>
              <a:t>Неврология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  <a:ea typeface="Roboto Light" pitchFamily="2" charset="0"/>
                <a:cs typeface="FreeSetC Book"/>
              </a:rPr>
              <a:t>Физиотерапия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dirty="0" smtClean="0">
                <a:solidFill>
                  <a:srgbClr val="003A63"/>
                </a:solidFill>
                <a:ea typeface="Roboto Light" pitchFamily="2" charset="0"/>
                <a:cs typeface="FreeSetC Book"/>
              </a:rPr>
              <a:t>Косметология</a:t>
            </a:r>
            <a:r>
              <a:rPr lang="ru-RU" sz="2000" spc="35" dirty="0" smtClean="0">
                <a:solidFill>
                  <a:srgbClr val="003A63"/>
                </a:solidFill>
                <a:cs typeface="Arial"/>
              </a:rPr>
              <a:t> 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35" dirty="0" smtClean="0">
                <a:solidFill>
                  <a:srgbClr val="003A63"/>
                </a:solidFill>
                <a:cs typeface="Arial"/>
              </a:rPr>
              <a:t>Гастроэнтерология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55" dirty="0" smtClean="0">
                <a:solidFill>
                  <a:srgbClr val="003A63"/>
                </a:solidFill>
                <a:cs typeface="Arial"/>
              </a:rPr>
              <a:t>Эндокринология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40" dirty="0" smtClean="0">
                <a:solidFill>
                  <a:srgbClr val="003A63"/>
                </a:solidFill>
                <a:cs typeface="Arial"/>
              </a:rPr>
              <a:t>Дерматология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45" dirty="0" smtClean="0">
                <a:solidFill>
                  <a:srgbClr val="003A63"/>
                </a:solidFill>
                <a:cs typeface="Arial"/>
              </a:rPr>
              <a:t>Урология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50" dirty="0" smtClean="0">
                <a:solidFill>
                  <a:srgbClr val="003A63"/>
                </a:solidFill>
                <a:cs typeface="Arial"/>
              </a:rPr>
              <a:t>Кардиология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25" dirty="0" smtClean="0">
                <a:solidFill>
                  <a:srgbClr val="003A63"/>
                </a:solidFill>
                <a:cs typeface="Arial"/>
              </a:rPr>
              <a:t>Ультразвуковая диагностика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40" dirty="0" smtClean="0">
                <a:solidFill>
                  <a:srgbClr val="003A63"/>
                </a:solidFill>
                <a:cs typeface="Arial"/>
              </a:rPr>
              <a:t>Функциональная диагностика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2000" spc="40" dirty="0" smtClean="0">
                <a:solidFill>
                  <a:srgbClr val="003A63"/>
                </a:solidFill>
                <a:ea typeface="Roboto Light" pitchFamily="2" charset="0"/>
                <a:cs typeface="Arial"/>
              </a:rPr>
              <a:t>Массаж</a:t>
            </a:r>
            <a:endParaRPr sz="2000">
              <a:solidFill>
                <a:srgbClr val="003A63"/>
              </a:solidFill>
              <a:ea typeface="Roboto Light" pitchFamily="2" charset="0"/>
              <a:cs typeface="FreeSetC Book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C0E3295C-259B-4FD7-88BA-714918F026E0}"/>
              </a:ext>
            </a:extLst>
          </p:cNvPr>
          <p:cNvSpPr/>
          <p:nvPr/>
        </p:nvSpPr>
        <p:spPr>
          <a:xfrm>
            <a:off x="1065500" y="1083454"/>
            <a:ext cx="1069339" cy="106933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65B793C-70CD-4429-A15E-F3EDF1878EC7}"/>
              </a:ext>
            </a:extLst>
          </p:cNvPr>
          <p:cNvSpPr txBox="1"/>
          <p:nvPr/>
        </p:nvSpPr>
        <p:spPr>
          <a:xfrm>
            <a:off x="2326867" y="1060693"/>
            <a:ext cx="2168933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A63"/>
                </a:solidFill>
              </a:rPr>
              <a:t>Главный врач: </a:t>
            </a:r>
          </a:p>
          <a:p>
            <a:r>
              <a:rPr lang="ru-RU" sz="1200" dirty="0">
                <a:solidFill>
                  <a:srgbClr val="003A63"/>
                </a:solidFill>
              </a:rPr>
              <a:t>Галкина </a:t>
            </a:r>
            <a:r>
              <a:rPr lang="ru-RU" sz="1200" dirty="0" smtClean="0">
                <a:solidFill>
                  <a:srgbClr val="003A63"/>
                </a:solidFill>
              </a:rPr>
              <a:t> Ольга Николаевна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rgbClr val="003A63"/>
                </a:solidFill>
              </a:rPr>
              <a:t>Год основания: 2015        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rgbClr val="003A63"/>
                </a:solidFill>
              </a:rPr>
              <a:t>Площадь 200 кв. м 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rgbClr val="003A63"/>
                </a:solidFill>
              </a:rPr>
              <a:t>20 врачей в штате</a:t>
            </a:r>
          </a:p>
          <a:p>
            <a:pPr>
              <a:lnSpc>
                <a:spcPts val="1300"/>
              </a:lnSpc>
            </a:pPr>
            <a:r>
              <a:rPr lang="ru-RU" sz="1200" dirty="0" smtClean="0">
                <a:solidFill>
                  <a:srgbClr val="003A63"/>
                </a:solidFill>
              </a:rPr>
              <a:t>12 профилей</a:t>
            </a:r>
            <a:endParaRPr lang="ru-RU" sz="1200" dirty="0">
              <a:solidFill>
                <a:srgbClr val="003A63"/>
              </a:solidFill>
            </a:endParaRPr>
          </a:p>
        </p:txBody>
      </p:sp>
      <p:pic>
        <p:nvPicPr>
          <p:cNvPr id="58" name="Рисунок 57" descr="Asset 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70" y="0"/>
            <a:ext cx="4927630" cy="7596000"/>
          </a:xfrm>
          <a:prstGeom prst="rect">
            <a:avLst/>
          </a:prstGeom>
        </p:spPr>
      </p:pic>
      <p:pic>
        <p:nvPicPr>
          <p:cNvPr id="59" name="Рисунок 58" descr="Asset 4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7025" y="263793"/>
            <a:ext cx="612649" cy="6126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1065500" y="266033"/>
            <a:ext cx="475738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F0"/>
                </a:solidFill>
                <a:latin typeface="+mj-lt"/>
              </a:rPr>
              <a:t>Ключевые направления</a:t>
            </a:r>
          </a:p>
        </p:txBody>
      </p:sp>
      <p:sp>
        <p:nvSpPr>
          <p:cNvPr id="24" name="object 70"/>
          <p:cNvSpPr txBox="1"/>
          <p:nvPr/>
        </p:nvSpPr>
        <p:spPr>
          <a:xfrm>
            <a:off x="2077052" y="2070295"/>
            <a:ext cx="1487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Аллергология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Бактериология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Биохимия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Генетика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Гематология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Гистология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Иммунология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Лекарственный мониторинг</a:t>
            </a:r>
            <a:endParaRPr lang="ru-RU" sz="1200" spc="-25" dirty="0">
              <a:solidFill>
                <a:srgbClr val="003A63"/>
              </a:solidFill>
              <a:cs typeface="Trebuchet MS"/>
            </a:endParaRPr>
          </a:p>
        </p:txBody>
      </p:sp>
      <p:pic>
        <p:nvPicPr>
          <p:cNvPr id="25" name="Рисунок 24" descr="Asset 4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025" y="263793"/>
            <a:ext cx="612649" cy="612649"/>
          </a:xfrm>
          <a:prstGeom prst="rect">
            <a:avLst/>
          </a:prstGeom>
        </p:spPr>
      </p:pic>
      <p:sp>
        <p:nvSpPr>
          <p:cNvPr id="26" name="object 3"/>
          <p:cNvSpPr txBox="1">
            <a:spLocks/>
          </p:cNvSpPr>
          <p:nvPr/>
        </p:nvSpPr>
        <p:spPr>
          <a:xfrm>
            <a:off x="2343752" y="1729936"/>
            <a:ext cx="2833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FreeSetDemiC"/>
              </a:rPr>
              <a:t>Лабораторная диагностика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FreeSetDemiC"/>
            </a:endParaRPr>
          </a:p>
        </p:txBody>
      </p:sp>
      <p:sp>
        <p:nvSpPr>
          <p:cNvPr id="27" name="object 70"/>
          <p:cNvSpPr txBox="1"/>
          <p:nvPr/>
        </p:nvSpPr>
        <p:spPr>
          <a:xfrm>
            <a:off x="3689952" y="2070294"/>
            <a:ext cx="16650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Микология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Микроскопия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Молекулярная диагностика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Общая клиника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err="1" smtClean="0">
                <a:solidFill>
                  <a:srgbClr val="003A63"/>
                </a:solidFill>
                <a:cs typeface="Trebuchet MS"/>
              </a:rPr>
              <a:t>ПЦР-диагностика</a:t>
            </a:r>
            <a:endParaRPr lang="ru-RU" sz="1200" spc="-25" dirty="0" smtClean="0">
              <a:solidFill>
                <a:srgbClr val="003A63"/>
              </a:solidFill>
              <a:cs typeface="Trebuchet MS"/>
            </a:endParaRP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Серология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Токсикология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Цитология </a:t>
            </a:r>
          </a:p>
        </p:txBody>
      </p:sp>
      <p:sp>
        <p:nvSpPr>
          <p:cNvPr id="28" name="object 70"/>
          <p:cNvSpPr txBox="1"/>
          <p:nvPr/>
        </p:nvSpPr>
        <p:spPr>
          <a:xfrm>
            <a:off x="7480116" y="2045603"/>
            <a:ext cx="250373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30" dirty="0" smtClean="0">
                <a:solidFill>
                  <a:srgbClr val="003A63"/>
                </a:solidFill>
                <a:cs typeface="Trebuchet MS"/>
              </a:rPr>
              <a:t>Ультразвуковая</a:t>
            </a:r>
            <a:r>
              <a:rPr lang="ru-RU" sz="1200" spc="-90" dirty="0" smtClean="0">
                <a:solidFill>
                  <a:srgbClr val="003A63"/>
                </a:solidFill>
                <a:cs typeface="Trebuchet MS"/>
              </a:rPr>
              <a:t> </a:t>
            </a:r>
            <a:r>
              <a:rPr lang="ru-RU" sz="1200" spc="-15" dirty="0" smtClean="0">
                <a:solidFill>
                  <a:srgbClr val="003A63"/>
                </a:solidFill>
                <a:cs typeface="Trebuchet MS"/>
              </a:rPr>
              <a:t>диагностика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10" dirty="0" smtClean="0">
                <a:solidFill>
                  <a:srgbClr val="003A63"/>
                </a:solidFill>
                <a:cs typeface="Trebuchet MS"/>
              </a:rPr>
              <a:t>Функциональная</a:t>
            </a:r>
            <a:r>
              <a:rPr lang="ru-RU" sz="1200" spc="-95" dirty="0" smtClean="0">
                <a:solidFill>
                  <a:srgbClr val="003A63"/>
                </a:solidFill>
                <a:cs typeface="Trebuchet MS"/>
              </a:rPr>
              <a:t> </a:t>
            </a:r>
            <a:r>
              <a:rPr lang="ru-RU" sz="1200" spc="-15" dirty="0" smtClean="0">
                <a:solidFill>
                  <a:srgbClr val="003A63"/>
                </a:solidFill>
                <a:cs typeface="Trebuchet MS"/>
              </a:rPr>
              <a:t>диагностика</a:t>
            </a:r>
            <a:r>
              <a:rPr lang="ru-RU" sz="1200" spc="-95" dirty="0" smtClean="0">
                <a:solidFill>
                  <a:srgbClr val="003A63"/>
                </a:solidFill>
                <a:cs typeface="Trebuchet MS"/>
              </a:rPr>
              <a:t> </a:t>
            </a:r>
            <a:r>
              <a:rPr lang="ru-RU" sz="1200" spc="-50" dirty="0" smtClean="0">
                <a:solidFill>
                  <a:srgbClr val="003A63"/>
                </a:solidFill>
                <a:cs typeface="Trebuchet MS"/>
              </a:rPr>
              <a:t>(ЭКГ,</a:t>
            </a:r>
            <a:r>
              <a:rPr lang="ru-RU" sz="1200" spc="-95" dirty="0" smtClean="0">
                <a:solidFill>
                  <a:srgbClr val="003A63"/>
                </a:solidFill>
                <a:cs typeface="Trebuchet MS"/>
              </a:rPr>
              <a:t>   </a:t>
            </a:r>
            <a:r>
              <a:rPr lang="ru-RU" sz="1200" spc="10" dirty="0" smtClean="0">
                <a:solidFill>
                  <a:srgbClr val="003A63"/>
                </a:solidFill>
                <a:cs typeface="Trebuchet MS"/>
              </a:rPr>
              <a:t>АД,</a:t>
            </a:r>
            <a:r>
              <a:rPr lang="ru-RU" sz="1200" spc="-95" dirty="0" smtClean="0">
                <a:solidFill>
                  <a:srgbClr val="003A63"/>
                </a:solidFill>
                <a:cs typeface="Trebuchet MS"/>
              </a:rPr>
              <a:t> </a:t>
            </a:r>
            <a:r>
              <a:rPr lang="ru-RU" sz="1200" spc="90" dirty="0" smtClean="0">
                <a:solidFill>
                  <a:srgbClr val="003A63"/>
                </a:solidFill>
                <a:cs typeface="Trebuchet MS"/>
              </a:rPr>
              <a:t>ВЭМ)</a:t>
            </a:r>
            <a:endParaRPr lang="ru-RU" sz="1200" dirty="0" smtClean="0">
              <a:solidFill>
                <a:srgbClr val="003A63"/>
              </a:solidFill>
              <a:cs typeface="Trebuchet MS"/>
            </a:endParaRP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15" dirty="0" smtClean="0">
                <a:solidFill>
                  <a:srgbClr val="003A63"/>
                </a:solidFill>
                <a:cs typeface="Trebuchet MS"/>
              </a:rPr>
              <a:t>ЭЭГ (</a:t>
            </a:r>
            <a:r>
              <a:rPr lang="ru-RU" sz="1200" spc="-5" dirty="0" smtClean="0">
                <a:solidFill>
                  <a:srgbClr val="003A63"/>
                </a:solidFill>
                <a:cs typeface="Trebuchet MS"/>
              </a:rPr>
              <a:t>электроэнцефалограмма</a:t>
            </a:r>
            <a:r>
              <a:rPr lang="ru-RU" sz="1200" spc="-5" dirty="0" smtClean="0">
                <a:solidFill>
                  <a:schemeClr val="bg1">
                    <a:lumMod val="50000"/>
                  </a:schemeClr>
                </a:solidFill>
                <a:cs typeface="Trebuchet MS"/>
              </a:rPr>
              <a:t>)</a:t>
            </a:r>
            <a:endParaRPr lang="ru-RU" sz="1200" spc="-25" dirty="0">
              <a:solidFill>
                <a:srgbClr val="003A63"/>
              </a:solidFill>
              <a:cs typeface="Trebuchet MS"/>
            </a:endParaRPr>
          </a:p>
        </p:txBody>
      </p:sp>
      <p:sp>
        <p:nvSpPr>
          <p:cNvPr id="29" name="object 3"/>
          <p:cNvSpPr txBox="1">
            <a:spLocks/>
          </p:cNvSpPr>
          <p:nvPr/>
        </p:nvSpPr>
        <p:spPr>
          <a:xfrm>
            <a:off x="7746818" y="1705244"/>
            <a:ext cx="1346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FreeSetDemiC"/>
              </a:rPr>
              <a:t>Диагностика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FreeSetDemiC"/>
            </a:endParaRPr>
          </a:p>
        </p:txBody>
      </p:sp>
      <p:sp>
        <p:nvSpPr>
          <p:cNvPr id="31" name="object 70"/>
          <p:cNvSpPr txBox="1"/>
          <p:nvPr/>
        </p:nvSpPr>
        <p:spPr>
          <a:xfrm>
            <a:off x="2077052" y="4911949"/>
            <a:ext cx="251943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Помощь на дому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Выезд врача на дом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Массаж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Профилактические осмотры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Выезд в пределах МКАД</a:t>
            </a:r>
            <a:endParaRPr lang="ru-RU" sz="1200" spc="-25" dirty="0">
              <a:solidFill>
                <a:srgbClr val="003A63"/>
              </a:solidFill>
              <a:cs typeface="Trebuchet MS"/>
            </a:endParaRPr>
          </a:p>
        </p:txBody>
      </p:sp>
      <p:sp>
        <p:nvSpPr>
          <p:cNvPr id="32" name="object 3"/>
          <p:cNvSpPr txBox="1">
            <a:spLocks/>
          </p:cNvSpPr>
          <p:nvPr/>
        </p:nvSpPr>
        <p:spPr>
          <a:xfrm>
            <a:off x="2343753" y="4571590"/>
            <a:ext cx="18756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FreeSetDemiC"/>
              </a:rPr>
              <a:t>Помощь на дому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FreeSetDemiC"/>
            </a:endParaRPr>
          </a:p>
        </p:txBody>
      </p:sp>
      <p:sp>
        <p:nvSpPr>
          <p:cNvPr id="34" name="object 70"/>
          <p:cNvSpPr txBox="1"/>
          <p:nvPr/>
        </p:nvSpPr>
        <p:spPr>
          <a:xfrm>
            <a:off x="7485523" y="4911949"/>
            <a:ext cx="230577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Инъекционная косметология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Контурная пластика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Аппаратная косметология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err="1" smtClean="0">
                <a:solidFill>
                  <a:srgbClr val="003A63"/>
                </a:solidFill>
                <a:cs typeface="Trebuchet MS"/>
              </a:rPr>
              <a:t>Уходовые</a:t>
            </a:r>
            <a:r>
              <a:rPr lang="ru-RU" sz="1200" spc="-25" dirty="0" smtClean="0">
                <a:solidFill>
                  <a:srgbClr val="003A63"/>
                </a:solidFill>
                <a:cs typeface="Trebuchet MS"/>
              </a:rPr>
              <a:t> процедуры</a:t>
            </a:r>
          </a:p>
          <a:p>
            <a:pPr marL="285750" indent="-285750">
              <a:buClr>
                <a:srgbClr val="00B0F0"/>
              </a:buClr>
              <a:buSzPct val="120000"/>
              <a:buFont typeface="Calibri" pitchFamily="34" charset="0"/>
              <a:buChar char="•"/>
            </a:pPr>
            <a:r>
              <a:rPr lang="ru-RU" sz="1200" spc="-25" dirty="0" err="1" smtClean="0">
                <a:solidFill>
                  <a:srgbClr val="003A63"/>
                </a:solidFill>
                <a:cs typeface="Trebuchet MS"/>
              </a:rPr>
              <a:t>Плазмотерапия</a:t>
            </a:r>
            <a:endParaRPr lang="ru-RU" sz="1200" spc="-25" dirty="0">
              <a:solidFill>
                <a:srgbClr val="003A63"/>
              </a:solidFill>
              <a:cs typeface="Trebuchet MS"/>
            </a:endParaRPr>
          </a:p>
        </p:txBody>
      </p:sp>
      <p:sp>
        <p:nvSpPr>
          <p:cNvPr id="35" name="object 3"/>
          <p:cNvSpPr txBox="1">
            <a:spLocks/>
          </p:cNvSpPr>
          <p:nvPr/>
        </p:nvSpPr>
        <p:spPr>
          <a:xfrm>
            <a:off x="7752224" y="4571590"/>
            <a:ext cx="1520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FreeSetDemiC"/>
              </a:rPr>
              <a:t>Косметология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FreeSetDemiC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822884" y="4638989"/>
            <a:ext cx="1444384" cy="1444384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822884" y="1757893"/>
            <a:ext cx="1444384" cy="1444384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43308" y="4646605"/>
            <a:ext cx="1444384" cy="1444384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3308" y="1757893"/>
            <a:ext cx="1444384" cy="1444384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1" y="1"/>
            <a:ext cx="4506900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3"/>
          <p:cNvSpPr txBox="1">
            <a:spLocks noGrp="1"/>
          </p:cNvSpPr>
          <p:nvPr>
            <p:ph type="title"/>
          </p:nvPr>
        </p:nvSpPr>
        <p:spPr>
          <a:xfrm>
            <a:off x="506696" y="933411"/>
            <a:ext cx="370810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Терапевтическое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и диагностическое направление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object 70"/>
          <p:cNvSpPr txBox="1"/>
          <p:nvPr/>
        </p:nvSpPr>
        <p:spPr>
          <a:xfrm>
            <a:off x="251105" y="2787749"/>
            <a:ext cx="36350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Все виды ультразвуковой диагностики;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Лабораторная диагностика;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Холтер</a:t>
            </a:r>
            <a:r>
              <a:rPr lang="ru-RU" dirty="0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–мониторинг;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Суточный мониторинг артериального давления (СМАД);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Дыхательный тест на </a:t>
            </a:r>
            <a:r>
              <a:rPr lang="ru-RU" dirty="0" err="1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хеликобактер</a:t>
            </a:r>
            <a:r>
              <a:rPr lang="ru-RU" dirty="0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Хелик</a:t>
            </a:r>
            <a:r>
              <a:rPr lang="ru-RU" dirty="0" smtClean="0">
                <a:solidFill>
                  <a:schemeClr val="bg1"/>
                </a:solidFill>
                <a:ea typeface="Roboto Light" pitchFamily="2" charset="0"/>
                <a:cs typeface="FreeSetC Book"/>
              </a:rPr>
              <a:t>–тест);</a:t>
            </a:r>
            <a:endParaRPr lang="ru-RU" spc="35" dirty="0" smtClean="0">
              <a:solidFill>
                <a:schemeClr val="bg1"/>
              </a:solidFill>
              <a:cs typeface="Arial"/>
            </a:endParaRP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35" dirty="0" smtClean="0">
                <a:solidFill>
                  <a:schemeClr val="bg1"/>
                </a:solidFill>
                <a:cs typeface="Arial"/>
              </a:rPr>
              <a:t>Электрокардиограмма (ЭКГ);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35" dirty="0" err="1" smtClean="0">
                <a:solidFill>
                  <a:schemeClr val="bg1"/>
                </a:solidFill>
                <a:ea typeface="Roboto Light" pitchFamily="2" charset="0"/>
                <a:cs typeface="Arial"/>
              </a:rPr>
              <a:t>Электроэнцифалограмма</a:t>
            </a:r>
            <a:r>
              <a:rPr lang="ru-RU" spc="35" dirty="0" smtClean="0">
                <a:solidFill>
                  <a:schemeClr val="bg1"/>
                </a:solidFill>
                <a:ea typeface="Roboto Light" pitchFamily="2" charset="0"/>
                <a:cs typeface="Arial"/>
              </a:rPr>
              <a:t> (ЭЭГ).</a:t>
            </a:r>
            <a:endParaRPr>
              <a:solidFill>
                <a:schemeClr val="bg1"/>
              </a:solidFill>
              <a:ea typeface="Roboto Light" pitchFamily="2" charset="0"/>
              <a:cs typeface="FreeSetC Book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65B793C-70CD-4429-A15E-F3EDF1878EC7}"/>
              </a:ext>
            </a:extLst>
          </p:cNvPr>
          <p:cNvSpPr txBox="1"/>
          <p:nvPr/>
        </p:nvSpPr>
        <p:spPr>
          <a:xfrm>
            <a:off x="8663609" y="1028997"/>
            <a:ext cx="167254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Галкина 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Ольга Николаевна</a:t>
            </a:r>
          </a:p>
          <a:p>
            <a:pPr lvl="0">
              <a:lnSpc>
                <a:spcPts val="1400"/>
              </a:lnSpc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A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</a:t>
            </a:r>
            <a:r>
              <a:rPr lang="ru-RU" sz="1200" dirty="0">
                <a:solidFill>
                  <a:srgbClr val="003A63"/>
                </a:solidFill>
                <a:latin typeface="Calibri"/>
              </a:rPr>
              <a:t>лавный врач, </a:t>
            </a:r>
            <a:r>
              <a:rPr lang="ru-RU" sz="1200" dirty="0">
                <a:solidFill>
                  <a:srgbClr val="003A63"/>
                </a:solidFill>
              </a:rPr>
              <a:t>терапевт-кардиолог, </a:t>
            </a:r>
            <a:r>
              <a:rPr lang="ru-RU" sz="1200" dirty="0">
                <a:solidFill>
                  <a:srgbClr val="003A63"/>
                </a:solidFill>
                <a:latin typeface="Calibri"/>
              </a:rPr>
              <a:t>врач семейной практики и функциональной диагностики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A31ACAF-2FC3-4710-B161-C0BDF66FCE75}"/>
              </a:ext>
            </a:extLst>
          </p:cNvPr>
          <p:cNvSpPr txBox="1"/>
          <p:nvPr/>
        </p:nvSpPr>
        <p:spPr>
          <a:xfrm>
            <a:off x="6012528" y="1028997"/>
            <a:ext cx="1122951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Внукова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Анастасия Андреевна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Врач-терапевт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3B137BA-45F1-4ECF-B57F-6DA65EC2005E}"/>
              </a:ext>
            </a:extLst>
          </p:cNvPr>
          <p:cNvSpPr txBox="1"/>
          <p:nvPr/>
        </p:nvSpPr>
        <p:spPr>
          <a:xfrm>
            <a:off x="8663609" y="2789140"/>
            <a:ext cx="1566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Гезгиева 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Айшат</a:t>
            </a:r>
            <a:r>
              <a:rPr lang="ru-RU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Каримовна</a:t>
            </a:r>
            <a:endParaRPr lang="ru-RU" sz="1400" b="1" dirty="0">
              <a:solidFill>
                <a:srgbClr val="0070C0"/>
              </a:solidFill>
              <a:latin typeface="Calibri"/>
            </a:endParaRP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 акушер-гинеколог, специалист УЗИ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C6A046E-3490-4B67-ABCB-9793D8094128}"/>
              </a:ext>
            </a:extLst>
          </p:cNvPr>
          <p:cNvSpPr txBox="1"/>
          <p:nvPr/>
        </p:nvSpPr>
        <p:spPr>
          <a:xfrm>
            <a:off x="6012528" y="2789140"/>
            <a:ext cx="112295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Барханоева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Мадина</a:t>
            </a:r>
            <a:r>
              <a:rPr lang="ru-RU" sz="1400" b="1" dirty="0">
                <a:solidFill>
                  <a:srgbClr val="0070C0"/>
                </a:solidFill>
                <a:latin typeface="Calibri"/>
              </a:rPr>
              <a:t> Исаевна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 акушер-гинеколог, специалист УЗИ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B5CA31B-7B13-4AFC-AB77-39809214BF2D}"/>
              </a:ext>
            </a:extLst>
          </p:cNvPr>
          <p:cNvSpPr txBox="1"/>
          <p:nvPr/>
        </p:nvSpPr>
        <p:spPr>
          <a:xfrm>
            <a:off x="8663609" y="4411499"/>
            <a:ext cx="145079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Махнович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Екатерина Владимировна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Врач-невролог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95A39E94-0051-4326-9CE7-36743E2EE4AB}"/>
              </a:ext>
            </a:extLst>
          </p:cNvPr>
          <p:cNvSpPr txBox="1"/>
          <p:nvPr/>
        </p:nvSpPr>
        <p:spPr>
          <a:xfrm>
            <a:off x="6120348" y="4411499"/>
            <a:ext cx="140238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Геращенко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Людмила Юрьевна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Врач-кардиолог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85733A9-E390-44BF-A8D8-4C61E3C0005D}"/>
              </a:ext>
            </a:extLst>
          </p:cNvPr>
          <p:cNvSpPr txBox="1"/>
          <p:nvPr/>
        </p:nvSpPr>
        <p:spPr>
          <a:xfrm>
            <a:off x="8663609" y="5733625"/>
            <a:ext cx="124242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Пантелина 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Виктория Викторовна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Медсестра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E11BEBF-CF6F-4C47-ABF1-F60E57955206}"/>
              </a:ext>
            </a:extLst>
          </p:cNvPr>
          <p:cNvSpPr txBox="1"/>
          <p:nvPr/>
        </p:nvSpPr>
        <p:spPr>
          <a:xfrm>
            <a:off x="6120348" y="5733625"/>
            <a:ext cx="14171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Золотова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Наталья Александровна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Медсестра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5018083" y="1084630"/>
            <a:ext cx="900000" cy="90000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018083" y="2812585"/>
            <a:ext cx="900000" cy="9000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018083" y="4492183"/>
            <a:ext cx="900000" cy="9000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018083" y="5806651"/>
            <a:ext cx="900000" cy="900000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683532" y="1084630"/>
            <a:ext cx="900000" cy="900000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683532" y="2812585"/>
            <a:ext cx="900000" cy="900000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683532" y="4492183"/>
            <a:ext cx="900000" cy="900000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683532" y="5806651"/>
            <a:ext cx="900000" cy="900000"/>
          </a:xfrm>
          <a:prstGeom prst="ellipse">
            <a:avLst/>
          </a:prstGeom>
          <a:blipFill>
            <a:blip r:embed="rId9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1" y="1"/>
            <a:ext cx="4506900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3"/>
          <p:cNvSpPr txBox="1">
            <a:spLocks noGrp="1"/>
          </p:cNvSpPr>
          <p:nvPr>
            <p:ph type="title"/>
          </p:nvPr>
        </p:nvSpPr>
        <p:spPr>
          <a:xfrm>
            <a:off x="506696" y="933411"/>
            <a:ext cx="370810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Отделение</a:t>
            </a:r>
            <a:br>
              <a:rPr lang="ru-RU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гинекологии </a:t>
            </a:r>
            <a:br>
              <a:rPr lang="ru-RU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и урологии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object 70"/>
          <p:cNvSpPr txBox="1"/>
          <p:nvPr/>
        </p:nvSpPr>
        <p:spPr>
          <a:xfrm>
            <a:off x="251105" y="2815460"/>
            <a:ext cx="36350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Молекуло-резонансный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 электрохирургический аппарат </a:t>
            </a: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Vesalius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 LX80 (Италия);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50" dirty="0" smtClean="0">
                <a:solidFill>
                  <a:schemeClr val="bg1"/>
                </a:solidFill>
                <a:cs typeface="Arial"/>
              </a:rPr>
              <a:t>Аппарат лазерный терапевтический Матрикс-Уролог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40" dirty="0" err="1" smtClean="0">
                <a:solidFill>
                  <a:schemeClr val="bg1"/>
                </a:solidFill>
                <a:cs typeface="Arial"/>
              </a:rPr>
              <a:t>Кольпоскоп</a:t>
            </a:r>
            <a:r>
              <a:rPr lang="ru-RU" spc="40" dirty="0" smtClean="0">
                <a:solidFill>
                  <a:schemeClr val="bg1"/>
                </a:solidFill>
                <a:cs typeface="Arial"/>
              </a:rPr>
              <a:t> гинекологический</a:t>
            </a:r>
            <a:r>
              <a:rPr lang="ru-RU" spc="35" dirty="0" smtClean="0">
                <a:solidFill>
                  <a:schemeClr val="bg1"/>
                </a:solidFill>
                <a:ea typeface="Roboto Light" pitchFamily="2" charset="0"/>
                <a:cs typeface="Arial"/>
              </a:rPr>
              <a:t>.</a:t>
            </a:r>
            <a:endParaRPr>
              <a:solidFill>
                <a:schemeClr val="bg1"/>
              </a:solidFill>
              <a:ea typeface="Roboto Light" pitchFamily="2" charset="0"/>
              <a:cs typeface="FreeSetC Book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3B137BA-45F1-4ECF-B57F-6DA65EC2005E}"/>
              </a:ext>
            </a:extLst>
          </p:cNvPr>
          <p:cNvSpPr txBox="1"/>
          <p:nvPr/>
        </p:nvSpPr>
        <p:spPr>
          <a:xfrm>
            <a:off x="8746426" y="787359"/>
            <a:ext cx="15660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Гезгиева 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Айшат</a:t>
            </a:r>
            <a:r>
              <a:rPr lang="ru-RU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Каримовна</a:t>
            </a:r>
            <a:endParaRPr lang="ru-RU" sz="1400" b="1" dirty="0">
              <a:solidFill>
                <a:srgbClr val="0070C0"/>
              </a:solidFill>
              <a:latin typeface="Calibri"/>
            </a:endParaRP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 акушер-гинеколог, специалист УЗИ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C6A046E-3490-4B67-ABCB-9793D8094128}"/>
              </a:ext>
            </a:extLst>
          </p:cNvPr>
          <p:cNvSpPr txBox="1"/>
          <p:nvPr/>
        </p:nvSpPr>
        <p:spPr>
          <a:xfrm>
            <a:off x="6095345" y="787359"/>
            <a:ext cx="112295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70C0"/>
                </a:solidFill>
                <a:latin typeface="Calibri"/>
              </a:rPr>
              <a:t>Барханоева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srgbClr val="0070C0"/>
                </a:solidFill>
                <a:latin typeface="Calibri"/>
              </a:rPr>
              <a:t>Мадина</a:t>
            </a:r>
            <a:r>
              <a:rPr lang="ru-RU" sz="1400" b="1" dirty="0">
                <a:solidFill>
                  <a:srgbClr val="0070C0"/>
                </a:solidFill>
                <a:latin typeface="Calibri"/>
              </a:rPr>
              <a:t> Исаевна</a:t>
            </a:r>
          </a:p>
          <a:p>
            <a:pPr marL="0" marR="0" lvl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3A63"/>
                </a:solidFill>
                <a:latin typeface="Calibri"/>
              </a:rPr>
              <a:t>Врач акушер-гинеколог, специалист УЗИ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A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100900" y="810804"/>
            <a:ext cx="900000" cy="900000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766349" y="810804"/>
            <a:ext cx="900000" cy="9000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masha\work\niar_new\preza\photo\pnf_4679-pnf_46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6901" y="2873560"/>
            <a:ext cx="6186499" cy="4689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1" y="1"/>
            <a:ext cx="4506900" cy="7562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bject 3"/>
          <p:cNvSpPr txBox="1">
            <a:spLocks noGrp="1"/>
          </p:cNvSpPr>
          <p:nvPr>
            <p:ph type="title"/>
          </p:nvPr>
        </p:nvSpPr>
        <p:spPr>
          <a:xfrm>
            <a:off x="506696" y="933411"/>
            <a:ext cx="370810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Отделение</a:t>
            </a:r>
            <a:br>
              <a:rPr lang="ru-RU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дерматологии </a:t>
            </a:r>
            <a:br>
              <a:rPr lang="ru-RU" b="1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и косметологии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object 70"/>
          <p:cNvSpPr txBox="1"/>
          <p:nvPr/>
        </p:nvSpPr>
        <p:spPr>
          <a:xfrm>
            <a:off x="251105" y="2821762"/>
            <a:ext cx="363507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Молекуло-резонансный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 электрохирургический аппарат </a:t>
            </a: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Vesalius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 LX80 (Италия);</a:t>
            </a:r>
          </a:p>
          <a:p>
            <a:pPr marL="285750" indent="-285750">
              <a:buClr>
                <a:schemeClr val="bg1"/>
              </a:buClr>
              <a:buSzPct val="105000"/>
              <a:buFont typeface="Calibri" pitchFamily="34" charset="0"/>
              <a:buChar char="•"/>
            </a:pPr>
            <a:r>
              <a:rPr lang="ru-RU" spc="35" dirty="0" smtClean="0">
                <a:solidFill>
                  <a:schemeClr val="bg1"/>
                </a:solidFill>
                <a:cs typeface="Arial"/>
              </a:rPr>
              <a:t>Оборудование </a:t>
            </a:r>
            <a:r>
              <a:rPr lang="ru-RU" spc="35" dirty="0" err="1" smtClean="0">
                <a:solidFill>
                  <a:schemeClr val="bg1"/>
                </a:solidFill>
                <a:cs typeface="Arial"/>
              </a:rPr>
              <a:t>премиум-класса</a:t>
            </a:r>
            <a:r>
              <a:rPr lang="ru-RU" spc="3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pc="35" dirty="0" err="1" smtClean="0">
                <a:solidFill>
                  <a:schemeClr val="bg1"/>
                </a:solidFill>
                <a:cs typeface="Arial"/>
              </a:rPr>
              <a:t>InMode</a:t>
            </a:r>
            <a:r>
              <a:rPr lang="ru-RU" spc="35" dirty="0" smtClean="0">
                <a:solidFill>
                  <a:schemeClr val="bg1"/>
                </a:solidFill>
                <a:ea typeface="Roboto Light" pitchFamily="2" charset="0"/>
                <a:cs typeface="Arial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FF03952-4A96-4CFA-9D84-CA43BF37AC6C}"/>
              </a:ext>
            </a:extLst>
          </p:cNvPr>
          <p:cNvSpPr txBox="1"/>
          <p:nvPr/>
        </p:nvSpPr>
        <p:spPr>
          <a:xfrm>
            <a:off x="5273674" y="1733483"/>
            <a:ext cx="1212319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Мустафетова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err="1" smtClean="0">
                <a:solidFill>
                  <a:srgbClr val="0070C0"/>
                </a:solidFill>
              </a:rPr>
              <a:t>Айя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>
                <a:solidFill>
                  <a:srgbClr val="0070C0"/>
                </a:solidFill>
              </a:rPr>
              <a:t>Есеновна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</a:t>
            </a:r>
            <a:endParaRPr lang="ru-RU" sz="1000" dirty="0" smtClean="0">
              <a:solidFill>
                <a:srgbClr val="003A63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003A63"/>
                </a:solidFill>
              </a:rPr>
              <a:t>дерматолог</a:t>
            </a:r>
            <a:endParaRPr lang="ru-RU" sz="1000" dirty="0">
              <a:solidFill>
                <a:srgbClr val="003A6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E9A288-EE88-4B19-9AFB-E06E553F1FCC}"/>
              </a:ext>
            </a:extLst>
          </p:cNvPr>
          <p:cNvSpPr txBox="1"/>
          <p:nvPr/>
        </p:nvSpPr>
        <p:spPr>
          <a:xfrm>
            <a:off x="8945077" y="1733483"/>
            <a:ext cx="136739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err="1">
                <a:solidFill>
                  <a:srgbClr val="0070C0"/>
                </a:solidFill>
              </a:rPr>
              <a:t>Ямщикова</a:t>
            </a: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Светлана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Григорьевна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дерматолог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EC5568-6E73-4AC2-84D6-3EADE779E111}"/>
              </a:ext>
            </a:extLst>
          </p:cNvPr>
          <p:cNvSpPr txBox="1"/>
          <p:nvPr/>
        </p:nvSpPr>
        <p:spPr>
          <a:xfrm>
            <a:off x="7219106" y="1733483"/>
            <a:ext cx="1194686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Серебрякова</a:t>
            </a:r>
          </a:p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0070C0"/>
                </a:solidFill>
              </a:rPr>
              <a:t>Ольга 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</a:rPr>
              <a:t>Викторовна</a:t>
            </a:r>
            <a:endParaRPr lang="ru-RU" sz="1400" b="1" dirty="0">
              <a:solidFill>
                <a:srgbClr val="0070C0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>
                <a:solidFill>
                  <a:srgbClr val="003A63"/>
                </a:solidFill>
              </a:rPr>
              <a:t>Врач-косметолог, </a:t>
            </a:r>
            <a:endParaRPr lang="ru-RU" sz="1000" dirty="0" smtClean="0">
              <a:solidFill>
                <a:srgbClr val="003A63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sz="1000" dirty="0" smtClean="0">
                <a:solidFill>
                  <a:srgbClr val="003A63"/>
                </a:solidFill>
              </a:rPr>
              <a:t>дерматолог</a:t>
            </a:r>
            <a:endParaRPr lang="ru-RU" sz="1000" dirty="0">
              <a:solidFill>
                <a:srgbClr val="003A63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07583" y="750846"/>
            <a:ext cx="944500" cy="944500"/>
          </a:xfrm>
          <a:prstGeom prst="ellipse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199" y="750846"/>
            <a:ext cx="944500" cy="944500"/>
          </a:xfrm>
          <a:prstGeom prst="ellipse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950F3B6-0DAA-4E65-B670-0237CDC8AF2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56522" y="750846"/>
            <a:ext cx="944500" cy="944500"/>
          </a:xfrm>
          <a:prstGeom prst="ellipse">
            <a:avLst/>
          </a:prstGeom>
        </p:spPr>
      </p:pic>
      <p:pic>
        <p:nvPicPr>
          <p:cNvPr id="23" name="Picture 2" descr="D:\masha\work\niar_new\preza\photo\pnf_4679-pnf_46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6901" y="2988073"/>
            <a:ext cx="6186499" cy="4574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562</Words>
  <Application>Microsoft Office PowerPoint</Application>
  <PresentationFormat>Произвольный</PresentationFormat>
  <Paragraphs>267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Направления</vt:lpstr>
      <vt:lpstr>Ключевые направления</vt:lpstr>
      <vt:lpstr>Терапевтическое  и диагностическое направление</vt:lpstr>
      <vt:lpstr>Отделение гинекологии  и урологии</vt:lpstr>
      <vt:lpstr>Отделение дерматологии  и косметологии</vt:lpstr>
      <vt:lpstr>Отделение восстановительной медицины</vt:lpstr>
      <vt:lpstr>Наша команда</vt:lpstr>
      <vt:lpstr>Контакты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mariya</cp:lastModifiedBy>
  <cp:revision>272</cp:revision>
  <dcterms:created xsi:type="dcterms:W3CDTF">2018-06-22T10:36:20Z</dcterms:created>
  <dcterms:modified xsi:type="dcterms:W3CDTF">2020-05-29T10:43:52Z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2018-06-21T00:00:00Z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2018-06-22T00:00:00Z</vt:filetime>
  </property>
</Properties>
</file>